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257" r:id="rId3"/>
    <p:sldId id="258" r:id="rId4"/>
    <p:sldId id="278" r:id="rId5"/>
    <p:sldId id="279" r:id="rId6"/>
    <p:sldId id="281" r:id="rId7"/>
    <p:sldId id="259" r:id="rId8"/>
    <p:sldId id="275" r:id="rId9"/>
    <p:sldId id="260" r:id="rId10"/>
    <p:sldId id="262" r:id="rId11"/>
    <p:sldId id="263" r:id="rId12"/>
    <p:sldId id="276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006600"/>
    <a:srgbClr val="CCECFF"/>
    <a:srgbClr val="F3217B"/>
    <a:srgbClr val="FF99CC"/>
    <a:srgbClr val="FFCCCC"/>
    <a:srgbClr val="00CC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3DDAB-5854-469D-BAC3-73AD7BB0A2A1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AED93-02A1-41EB-864A-8C45734E3A6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C500-CB3A-44ED-88D7-BC6839D37ABE}" type="datetimeFigureOut">
              <a:rPr lang="vi-VN" smtClean="0"/>
              <a:pPr/>
              <a:t>23/11/2016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2785-0D52-436D-B031-4EACAC9E485A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210901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3216275"/>
            <a:ext cx="63531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     Môn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>
              <a:defRPr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Tuần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58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33 - 5</a:t>
            </a:r>
            <a:endParaRPr lang="vi-V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4282" y="357166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4414" y="42860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Hãy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vẽ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chấm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tròn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thẳng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cắt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nhau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thẳng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đều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chấm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tròn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28860" y="3143248"/>
            <a:ext cx="4000528" cy="3000396"/>
            <a:chOff x="2428860" y="3143248"/>
            <a:chExt cx="4000528" cy="30003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857488" y="3357562"/>
              <a:ext cx="3500462" cy="242889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V="1">
              <a:off x="2500298" y="3286124"/>
              <a:ext cx="3714776" cy="264320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14614" y="3286122"/>
              <a:ext cx="285753" cy="1428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179355" y="5750735"/>
              <a:ext cx="357190" cy="1428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6036479" y="3250405"/>
              <a:ext cx="357190" cy="1428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2321703" y="5893611"/>
              <a:ext cx="357190" cy="14287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16200000" flipH="1">
            <a:off x="4321965" y="4393411"/>
            <a:ext cx="500069" cy="285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286246" y="4429131"/>
            <a:ext cx="500066" cy="2143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4414" y="428604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/>
              <a:t>Hãy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</a:rPr>
              <a:t> 9 </a:t>
            </a:r>
            <a:r>
              <a:rPr lang="en-US" sz="3600" b="1" dirty="0" err="1" smtClean="0">
                <a:solidFill>
                  <a:srgbClr val="FF0000"/>
                </a:solidFill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thẳng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cắt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nhau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thẳng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đều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5 </a:t>
            </a:r>
            <a:r>
              <a:rPr lang="en-US" sz="3600" b="1" dirty="0" err="1" smtClean="0">
                <a:solidFill>
                  <a:srgbClr val="FF0000"/>
                </a:solidFill>
              </a:rPr>
              <a:t>chấm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tròn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022"/>
            <a:ext cx="9215470" cy="687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428596" y="285728"/>
            <a:ext cx="8429684" cy="3390923"/>
          </a:xfrm>
          <a:prstGeom prst="roundRect">
            <a:avLst/>
          </a:prstGeom>
          <a:solidFill>
            <a:srgbClr val="660066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+mj-lt"/>
              </a:rPr>
              <a:t>LUẬT CHƠI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         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Khi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nhấn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chuột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vào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nút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tam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giác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thì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trò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bắt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đầu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Lần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lượt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ra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con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hãy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suy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nghĩ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chọn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phương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án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nhất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Nếu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chuyển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gần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trí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đặt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ống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bơ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Nếu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sai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thì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ngã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Cần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trả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lời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đúng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cả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hỏi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để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nhân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lấy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được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ném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mang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chiến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+mj-lt"/>
              </a:rPr>
              <a:t>thắng</a:t>
            </a:r>
            <a:r>
              <a:rPr lang="en-US" sz="2400" dirty="0" smtClean="0">
                <a:solidFill>
                  <a:srgbClr val="FFFF00"/>
                </a:solidFill>
                <a:latin typeface="+mj-lt"/>
              </a:rPr>
              <a:t>.</a:t>
            </a:r>
            <a:endParaRPr lang="en-US" sz="2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285728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33 - 5</a:t>
            </a:r>
            <a:endParaRPr lang="vi-V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2143116"/>
            <a:ext cx="2114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53 - 15</a:t>
            </a:r>
            <a:endParaRPr lang="en-US" sz="54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2" name="Picture 4" descr="http://images.clipartpanda.com/book-20clip-20art-4c94qyn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10935"/>
            <a:ext cx="4623948" cy="220408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269534" y="412536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59</a:t>
            </a:r>
            <a:endParaRPr lang="en-US" sz="44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678" y="1276353"/>
            <a:ext cx="250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SAU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662664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13 </a:t>
            </a:r>
            <a:r>
              <a:rPr lang="en-US" sz="6000" b="1" dirty="0" err="1" smtClean="0"/>
              <a:t>trừ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đi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một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số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13 - 5</a:t>
            </a:r>
            <a:endParaRPr lang="vi-VN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2714612" y="1357298"/>
            <a:ext cx="34804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Ôn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bài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cũ</a:t>
            </a:r>
            <a:endParaRPr 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500042"/>
            <a:ext cx="3929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13 – 4 = … </a:t>
            </a:r>
          </a:p>
          <a:p>
            <a:pPr algn="ctr"/>
            <a:r>
              <a:rPr lang="en-US" sz="6000" b="1" dirty="0" smtClean="0"/>
              <a:t>13 – 5 = …</a:t>
            </a:r>
          </a:p>
          <a:p>
            <a:pPr algn="ctr"/>
            <a:r>
              <a:rPr lang="en-US" sz="6000" b="1" dirty="0" smtClean="0"/>
              <a:t>13 – 6 = …</a:t>
            </a:r>
          </a:p>
          <a:p>
            <a:pPr algn="ctr"/>
            <a:r>
              <a:rPr lang="en-US" sz="6000" b="1" dirty="0" smtClean="0"/>
              <a:t>13 – 7 = …</a:t>
            </a:r>
          </a:p>
          <a:p>
            <a:pPr algn="ctr"/>
            <a:r>
              <a:rPr lang="en-US" sz="6000" b="1" dirty="0" smtClean="0"/>
              <a:t>13 – 8 = …</a:t>
            </a:r>
          </a:p>
          <a:p>
            <a:pPr algn="ctr"/>
            <a:r>
              <a:rPr lang="en-US" sz="6000" b="1" dirty="0" smtClean="0"/>
              <a:t>13 – 9 = …</a:t>
            </a:r>
            <a:endParaRPr lang="vi-V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1714488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33 - 5</a:t>
            </a:r>
            <a:endParaRPr lang="vi-VN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Kết quả hình ảnh cho 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786190"/>
            <a:ext cx="4845709" cy="24955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033589">
            <a:off x="3342854" y="4884019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vi-VN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71612"/>
            <a:ext cx="9144000" cy="5286388"/>
          </a:xfrm>
          <a:prstGeom prst="rect">
            <a:avLst/>
          </a:prstGeom>
          <a:solidFill>
            <a:srgbClr val="CCECFF"/>
          </a:solidFill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714348" y="1558341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33 – 5 = ?</a:t>
            </a:r>
            <a:endParaRPr lang="vi-VN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85720" y="214290"/>
            <a:ext cx="8501122" cy="1143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Có</a:t>
            </a:r>
            <a:r>
              <a:rPr lang="en-US" sz="2800" i="1" dirty="0" smtClean="0">
                <a:solidFill>
                  <a:schemeClr val="tx1"/>
                </a:solidFill>
              </a:rPr>
              <a:t> 33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</a:rPr>
              <a:t>bớt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đi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</a:rPr>
              <a:t>5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. </a:t>
            </a:r>
            <a:r>
              <a:rPr lang="en-US" sz="2800" i="1" dirty="0" err="1" smtClean="0">
                <a:solidFill>
                  <a:schemeClr val="tx1"/>
                </a:solidFill>
              </a:rPr>
              <a:t>Hỏi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còn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lại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bao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nhiêu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que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tính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06" y="2214554"/>
            <a:ext cx="4143404" cy="15716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65307" y="4035429"/>
            <a:ext cx="500066" cy="1588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4348" y="5916059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33 – 5 = …</a:t>
            </a:r>
            <a:endParaRPr lang="vi-VN" sz="32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406" y="4286256"/>
            <a:ext cx="4143404" cy="15716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071670" y="5916059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129845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3 3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270134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5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241559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-</a:t>
            </a:r>
            <a:endParaRPr lang="vi-VN" sz="3200" b="1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429124" y="3286124"/>
            <a:ext cx="714380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00562" y="334429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3344291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2132" y="2071678"/>
            <a:ext cx="357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 3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5, </a:t>
            </a:r>
            <a:r>
              <a:rPr lang="en-US" sz="2800" b="1" dirty="0" err="1" smtClean="0"/>
              <a:t>lấy</a:t>
            </a:r>
            <a:r>
              <a:rPr lang="en-US" sz="2800" b="1" dirty="0" smtClean="0"/>
              <a:t> 13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5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8,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8, </a:t>
            </a:r>
            <a:r>
              <a:rPr lang="en-US" sz="2800" b="1" dirty="0" err="1" smtClean="0"/>
              <a:t>nhớ</a:t>
            </a:r>
            <a:r>
              <a:rPr lang="en-US" sz="2800" b="1" dirty="0" smtClean="0"/>
              <a:t> 1.</a:t>
            </a:r>
            <a:endParaRPr lang="vi-VN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72132" y="3691598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b="1" dirty="0" smtClean="0"/>
              <a:t> 3 </a:t>
            </a:r>
            <a:r>
              <a:rPr lang="en-US" sz="2800" b="1" dirty="0" err="1" smtClean="0"/>
              <a:t>trừ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2,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2.</a:t>
            </a:r>
            <a:endParaRPr lang="vi-VN" sz="2800" b="1" dirty="0"/>
          </a:p>
        </p:txBody>
      </p:sp>
      <p:pic>
        <p:nvPicPr>
          <p:cNvPr id="32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214314" cy="1152527"/>
          </a:xfrm>
          <a:prstGeom prst="rect">
            <a:avLst/>
          </a:prstGeom>
          <a:noFill/>
        </p:spPr>
      </p:pic>
      <p:pic>
        <p:nvPicPr>
          <p:cNvPr id="34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214314" cy="1152527"/>
          </a:xfrm>
          <a:prstGeom prst="rect">
            <a:avLst/>
          </a:prstGeom>
          <a:noFill/>
        </p:spPr>
      </p:pic>
      <p:pic>
        <p:nvPicPr>
          <p:cNvPr id="35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214314" cy="1152527"/>
          </a:xfrm>
          <a:prstGeom prst="rect">
            <a:avLst/>
          </a:prstGeom>
          <a:noFill/>
        </p:spPr>
      </p:pic>
      <p:pic>
        <p:nvPicPr>
          <p:cNvPr id="36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00570"/>
            <a:ext cx="357190" cy="1143008"/>
          </a:xfrm>
          <a:prstGeom prst="rect">
            <a:avLst/>
          </a:prstGeom>
          <a:noFill/>
        </p:spPr>
      </p:pic>
      <p:pic>
        <p:nvPicPr>
          <p:cNvPr id="39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357190" cy="1143008"/>
          </a:xfrm>
          <a:prstGeom prst="rect">
            <a:avLst/>
          </a:prstGeom>
          <a:noFill/>
        </p:spPr>
      </p:pic>
      <p:pic>
        <p:nvPicPr>
          <p:cNvPr id="40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357190" cy="1143008"/>
          </a:xfrm>
          <a:prstGeom prst="rect">
            <a:avLst/>
          </a:prstGeom>
          <a:noFill/>
        </p:spPr>
      </p:pic>
      <p:pic>
        <p:nvPicPr>
          <p:cNvPr id="41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357190" cy="1143008"/>
          </a:xfrm>
          <a:prstGeom prst="rect">
            <a:avLst/>
          </a:prstGeom>
          <a:noFill/>
        </p:spPr>
      </p:pic>
      <p:pic>
        <p:nvPicPr>
          <p:cNvPr id="42" name="Picture 2" descr="C:\Users\Thien Loi\Desktop\Tiet 58\Data\image_paste_130930230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4500570"/>
            <a:ext cx="357190" cy="1143008"/>
          </a:xfrm>
          <a:prstGeom prst="rect">
            <a:avLst/>
          </a:prstGeom>
          <a:noFill/>
        </p:spPr>
      </p:pic>
      <p:pic>
        <p:nvPicPr>
          <p:cNvPr id="43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4500570"/>
            <a:ext cx="214314" cy="1152527"/>
          </a:xfrm>
          <a:prstGeom prst="rect">
            <a:avLst/>
          </a:prstGeom>
          <a:noFill/>
        </p:spPr>
      </p:pic>
      <p:pic>
        <p:nvPicPr>
          <p:cNvPr id="44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4500570"/>
            <a:ext cx="214314" cy="1152527"/>
          </a:xfrm>
          <a:prstGeom prst="rect">
            <a:avLst/>
          </a:prstGeom>
          <a:noFill/>
        </p:spPr>
      </p:pic>
      <p:pic>
        <p:nvPicPr>
          <p:cNvPr id="45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4500570"/>
            <a:ext cx="214314" cy="1152527"/>
          </a:xfrm>
          <a:prstGeom prst="rect">
            <a:avLst/>
          </a:prstGeom>
          <a:noFill/>
        </p:spPr>
      </p:pic>
      <p:pic>
        <p:nvPicPr>
          <p:cNvPr id="46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4500570"/>
            <a:ext cx="214314" cy="1152527"/>
          </a:xfrm>
          <a:prstGeom prst="rect">
            <a:avLst/>
          </a:prstGeom>
          <a:noFill/>
        </p:spPr>
      </p:pic>
      <p:pic>
        <p:nvPicPr>
          <p:cNvPr id="47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79" y="4500570"/>
            <a:ext cx="214314" cy="1152527"/>
          </a:xfrm>
          <a:prstGeom prst="rect">
            <a:avLst/>
          </a:prstGeom>
          <a:noFill/>
        </p:spPr>
      </p:pic>
      <p:pic>
        <p:nvPicPr>
          <p:cNvPr id="48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4500570"/>
            <a:ext cx="214314" cy="1152527"/>
          </a:xfrm>
          <a:prstGeom prst="rect">
            <a:avLst/>
          </a:prstGeom>
          <a:noFill/>
        </p:spPr>
      </p:pic>
      <p:pic>
        <p:nvPicPr>
          <p:cNvPr id="49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7" y="4500570"/>
            <a:ext cx="214314" cy="1152527"/>
          </a:xfrm>
          <a:prstGeom prst="rect">
            <a:avLst/>
          </a:prstGeom>
          <a:noFill/>
        </p:spPr>
      </p:pic>
      <p:pic>
        <p:nvPicPr>
          <p:cNvPr id="50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1" y="4500570"/>
            <a:ext cx="214314" cy="1152527"/>
          </a:xfrm>
          <a:prstGeom prst="rect">
            <a:avLst/>
          </a:prstGeom>
          <a:noFill/>
        </p:spPr>
      </p:pic>
      <p:sp>
        <p:nvSpPr>
          <p:cNvPr id="56" name="Rounded Rectangle 55"/>
          <p:cNvSpPr/>
          <p:nvPr/>
        </p:nvSpPr>
        <p:spPr>
          <a:xfrm>
            <a:off x="2714612" y="4429132"/>
            <a:ext cx="1428760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7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500570"/>
            <a:ext cx="214314" cy="1152527"/>
          </a:xfrm>
          <a:prstGeom prst="rect">
            <a:avLst/>
          </a:prstGeom>
          <a:noFill/>
        </p:spPr>
      </p:pic>
      <p:pic>
        <p:nvPicPr>
          <p:cNvPr id="58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500570"/>
            <a:ext cx="214314" cy="1152527"/>
          </a:xfrm>
          <a:prstGeom prst="rect">
            <a:avLst/>
          </a:prstGeom>
          <a:noFill/>
        </p:spPr>
      </p:pic>
      <p:pic>
        <p:nvPicPr>
          <p:cNvPr id="59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500570"/>
            <a:ext cx="214314" cy="1152527"/>
          </a:xfrm>
          <a:prstGeom prst="rect">
            <a:avLst/>
          </a:prstGeom>
          <a:noFill/>
        </p:spPr>
      </p:pic>
      <p:pic>
        <p:nvPicPr>
          <p:cNvPr id="60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500570"/>
            <a:ext cx="214314" cy="1152527"/>
          </a:xfrm>
          <a:prstGeom prst="rect">
            <a:avLst/>
          </a:prstGeom>
          <a:noFill/>
        </p:spPr>
      </p:pic>
      <p:pic>
        <p:nvPicPr>
          <p:cNvPr id="61" name="Picture 3" descr="C:\Users\Thien Loi\Desktop\Tiet 58\Data\image_paste_13093023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500570"/>
            <a:ext cx="214314" cy="1152527"/>
          </a:xfrm>
          <a:prstGeom prst="rect">
            <a:avLst/>
          </a:prstGeom>
          <a:noFill/>
        </p:spPr>
      </p:pic>
      <p:cxnSp>
        <p:nvCxnSpPr>
          <p:cNvPr id="63" name="Straight Connector 62"/>
          <p:cNvCxnSpPr/>
          <p:nvPr/>
        </p:nvCxnSpPr>
        <p:spPr>
          <a:xfrm rot="10800000" flipV="1">
            <a:off x="2714612" y="4714884"/>
            <a:ext cx="1428760" cy="78581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72000" y="2714620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  <p:bldP spid="11" grpId="0"/>
      <p:bldP spid="12" grpId="0" animBg="1"/>
      <p:bldP spid="13" grpId="0"/>
      <p:bldP spid="14" grpId="0"/>
      <p:bldP spid="15" grpId="0"/>
      <p:bldP spid="18" grpId="0"/>
      <p:bldP spid="23" grpId="0"/>
      <p:bldP spid="24" grpId="0"/>
      <p:bldP spid="25" grpId="0"/>
      <p:bldP spid="27" grpId="0"/>
      <p:bldP spid="56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sánh hai phép tính:</a:t>
            </a:r>
            <a:endParaRPr lang="vi-VN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smtClean="0"/>
              <a:t>3</a:t>
            </a:r>
            <a:endParaRPr lang="en-US" sz="3600" b="1" dirty="0" smtClean="0"/>
          </a:p>
          <a:p>
            <a:r>
              <a:rPr lang="en-US" sz="3600" b="1" smtClean="0"/>
              <a:t>  5</a:t>
            </a:r>
            <a:endParaRPr lang="vi-VN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714612" y="2000240"/>
            <a:ext cx="1071570" cy="1216034"/>
            <a:chOff x="1071538" y="2143116"/>
            <a:chExt cx="1071570" cy="1216034"/>
          </a:xfrm>
        </p:grpSpPr>
        <p:sp>
          <p:nvSpPr>
            <p:cNvPr id="6" name="TextBox 5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smtClean="0"/>
            </a:p>
            <a:p>
              <a:r>
                <a:rPr lang="en-US" sz="3600" b="1" smtClean="0"/>
                <a:t>  </a:t>
              </a:r>
              <a:endParaRPr lang="vi-VN" sz="3600" b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857488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   8</a:t>
            </a:r>
            <a:endParaRPr lang="vi-VN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smtClean="0"/>
              <a:t>3</a:t>
            </a:r>
            <a:endParaRPr lang="en-US" sz="3600" b="1" dirty="0" smtClean="0"/>
          </a:p>
          <a:p>
            <a:r>
              <a:rPr lang="en-US" sz="3600" b="1" smtClean="0"/>
              <a:t>  5</a:t>
            </a:r>
            <a:endParaRPr lang="vi-VN"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86314" y="2000240"/>
            <a:ext cx="1071570" cy="1216034"/>
            <a:chOff x="1071538" y="2143116"/>
            <a:chExt cx="1071570" cy="1216034"/>
          </a:xfrm>
        </p:grpSpPr>
        <p:sp>
          <p:nvSpPr>
            <p:cNvPr id="12" name="TextBox 11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 smtClean="0"/>
            </a:p>
            <a:p>
              <a:r>
                <a:rPr lang="en-US" sz="3600" b="1" smtClean="0"/>
                <a:t> </a:t>
              </a:r>
              <a:endParaRPr lang="vi-VN" sz="3600" b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929190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28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smtClean="0">
                <a:solidFill>
                  <a:srgbClr val="0000FF"/>
                </a:solidFill>
              </a:rPr>
              <a:t>3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r>
              <a:rPr lang="en-US" sz="3600" b="1" smtClean="0"/>
              <a:t>  </a:t>
            </a:r>
            <a:r>
              <a:rPr lang="en-US" sz="3600" b="1" smtClean="0">
                <a:solidFill>
                  <a:srgbClr val="0000FF"/>
                </a:solidFill>
              </a:rPr>
              <a:t>5</a:t>
            </a:r>
            <a:endParaRPr lang="vi-VN" sz="3600" b="1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14612" y="2000240"/>
            <a:ext cx="1071570" cy="1216034"/>
            <a:chOff x="1071538" y="2143116"/>
            <a:chExt cx="1071570" cy="1216034"/>
          </a:xfrm>
        </p:grpSpPr>
        <p:sp>
          <p:nvSpPr>
            <p:cNvPr id="19" name="TextBox 18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smtClean="0"/>
            </a:p>
            <a:p>
              <a:r>
                <a:rPr lang="en-US" sz="3600" b="1" smtClean="0"/>
                <a:t>  </a:t>
              </a:r>
              <a:endParaRPr lang="vi-VN" sz="3600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857488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   </a:t>
            </a:r>
            <a:r>
              <a:rPr lang="en-US" sz="3600" b="1" smtClean="0">
                <a:solidFill>
                  <a:srgbClr val="0000FF"/>
                </a:solidFill>
              </a:rPr>
              <a:t>8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90" y="2000240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smtClean="0">
                <a:solidFill>
                  <a:srgbClr val="0000FF"/>
                </a:solidFill>
              </a:rPr>
              <a:t>3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r>
              <a:rPr lang="en-US" sz="3600" b="1" smtClean="0"/>
              <a:t>  </a:t>
            </a:r>
            <a:r>
              <a:rPr lang="en-US" sz="3600" b="1" smtClean="0">
                <a:solidFill>
                  <a:srgbClr val="0000FF"/>
                </a:solidFill>
              </a:rPr>
              <a:t>5</a:t>
            </a:r>
            <a:endParaRPr lang="vi-VN" sz="3600" b="1" dirty="0">
              <a:solidFill>
                <a:srgbClr val="0000FF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86314" y="2000240"/>
            <a:ext cx="1071570" cy="1216034"/>
            <a:chOff x="1071538" y="2143116"/>
            <a:chExt cx="1071570" cy="1216034"/>
          </a:xfrm>
        </p:grpSpPr>
        <p:sp>
          <p:nvSpPr>
            <p:cNvPr id="25" name="TextBox 24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 smtClean="0"/>
            </a:p>
            <a:p>
              <a:r>
                <a:rPr lang="en-US" sz="3600" b="1" smtClean="0"/>
                <a:t> </a:t>
              </a:r>
              <a:endParaRPr lang="vi-VN" sz="36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4929190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2</a:t>
            </a:r>
            <a:r>
              <a:rPr lang="en-US" sz="3600" b="1" smtClean="0">
                <a:solidFill>
                  <a:srgbClr val="0000FF"/>
                </a:solidFill>
              </a:rPr>
              <a:t>8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57158" y="360555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0004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Tính</a:t>
            </a:r>
            <a:r>
              <a:rPr lang="en-US" sz="3600" b="1" dirty="0" smtClean="0"/>
              <a:t> :</a:t>
            </a:r>
            <a:endParaRPr lang="vi-VN" sz="3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1472" y="2000240"/>
            <a:ext cx="1071570" cy="1216034"/>
            <a:chOff x="1071538" y="2143116"/>
            <a:chExt cx="1071570" cy="1216034"/>
          </a:xfrm>
        </p:grpSpPr>
        <p:sp>
          <p:nvSpPr>
            <p:cNvPr id="24" name="TextBox 23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63</a:t>
              </a:r>
            </a:p>
            <a:p>
              <a:r>
                <a:rPr lang="en-US" sz="3600" b="1" dirty="0" smtClean="0"/>
                <a:t>  9</a:t>
              </a:r>
              <a:endParaRPr lang="vi-VN" sz="3600" b="1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357422" y="2000240"/>
            <a:ext cx="1071570" cy="1216034"/>
            <a:chOff x="1071538" y="2143116"/>
            <a:chExt cx="1071570" cy="1216034"/>
          </a:xfrm>
        </p:grpSpPr>
        <p:sp>
          <p:nvSpPr>
            <p:cNvPr id="31" name="TextBox 30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23</a:t>
              </a:r>
            </a:p>
            <a:p>
              <a:r>
                <a:rPr lang="en-US" sz="3600" b="1" dirty="0" smtClean="0"/>
                <a:t>  6</a:t>
              </a:r>
              <a:endParaRPr lang="vi-VN" sz="3600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143372" y="2000240"/>
            <a:ext cx="1071570" cy="1216034"/>
            <a:chOff x="1071538" y="2143116"/>
            <a:chExt cx="1071570" cy="1216034"/>
          </a:xfrm>
        </p:grpSpPr>
        <p:sp>
          <p:nvSpPr>
            <p:cNvPr id="35" name="TextBox 34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53</a:t>
              </a:r>
            </a:p>
            <a:p>
              <a:r>
                <a:rPr lang="en-US" sz="3600" b="1" dirty="0" smtClean="0"/>
                <a:t>  8</a:t>
              </a:r>
              <a:endParaRPr lang="vi-VN" sz="36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929322" y="2000240"/>
            <a:ext cx="1071570" cy="1216034"/>
            <a:chOff x="1071538" y="2143116"/>
            <a:chExt cx="1071570" cy="1216034"/>
          </a:xfrm>
        </p:grpSpPr>
        <p:sp>
          <p:nvSpPr>
            <p:cNvPr id="39" name="TextBox 38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73</a:t>
              </a:r>
            </a:p>
            <a:p>
              <a:r>
                <a:rPr lang="en-US" sz="3600" b="1" dirty="0" smtClean="0"/>
                <a:t>  4</a:t>
              </a:r>
              <a:endParaRPr lang="vi-VN" sz="3600" b="1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643834" y="2000240"/>
            <a:ext cx="1071570" cy="1216034"/>
            <a:chOff x="1071538" y="2143116"/>
            <a:chExt cx="1071570" cy="1216034"/>
          </a:xfrm>
        </p:grpSpPr>
        <p:sp>
          <p:nvSpPr>
            <p:cNvPr id="43" name="TextBox 42"/>
            <p:cNvSpPr txBox="1"/>
            <p:nvPr/>
          </p:nvSpPr>
          <p:spPr>
            <a:xfrm>
              <a:off x="1285852" y="2143116"/>
              <a:ext cx="85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83</a:t>
              </a:r>
            </a:p>
            <a:p>
              <a:r>
                <a:rPr lang="en-US" sz="3600" b="1" dirty="0" smtClean="0"/>
                <a:t>  7</a:t>
              </a:r>
              <a:endParaRPr lang="vi-VN" sz="3600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071538" y="3357562"/>
              <a:ext cx="92869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71538" y="2786058"/>
              <a:ext cx="214314" cy="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14348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54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1736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17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57686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45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43636" y="328273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69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86710" y="328612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76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142852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7141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Đặt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rồi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tính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hiệu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số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trừ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lần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lượt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là</a:t>
            </a:r>
            <a:r>
              <a:rPr lang="en-US" sz="3600" b="1" dirty="0" smtClean="0"/>
              <a:t>:</a:t>
            </a:r>
            <a:endParaRPr lang="vi-VN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57364"/>
            <a:ext cx="914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a) 43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5 ;             b) 93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9 ;            c) 33 </a:t>
            </a:r>
            <a:r>
              <a:rPr lang="en-US" sz="3600" b="1" dirty="0" err="1" smtClean="0"/>
              <a:t>và</a:t>
            </a:r>
            <a:r>
              <a:rPr lang="en-US" sz="3600" b="1" dirty="0" smtClean="0"/>
              <a:t> 6.</a:t>
            </a:r>
            <a:endParaRPr lang="vi-VN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57290" y="642918"/>
            <a:ext cx="150019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43306" y="642918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57686" y="71414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</a:rPr>
              <a:t>hiệu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357166"/>
            <a:ext cx="928694" cy="85725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96980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Tìm</a:t>
            </a:r>
            <a:r>
              <a:rPr lang="en-US" sz="4000" b="1" dirty="0" smtClean="0"/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/>
              <a:t>:</a:t>
            </a:r>
            <a:endParaRPr lang="vi-VN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8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a)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+ 6 </a:t>
            </a:r>
            <a:r>
              <a:rPr lang="en-US" sz="3200" b="1" smtClean="0"/>
              <a:t>= 33 ;            </a:t>
            </a:r>
            <a:r>
              <a:rPr lang="en-US" sz="3200" b="1" dirty="0" smtClean="0"/>
              <a:t>b) 8 +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</a:t>
            </a:r>
            <a:r>
              <a:rPr lang="en-US" sz="3200" b="1" smtClean="0"/>
              <a:t>= 43 ;           </a:t>
            </a:r>
            <a:r>
              <a:rPr lang="en-US" sz="3200" b="1" dirty="0" smtClean="0"/>
              <a:t>c)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/>
              <a:t> – 5 </a:t>
            </a:r>
            <a:r>
              <a:rPr lang="en-US" sz="3200" b="1" smtClean="0"/>
              <a:t>= 53.</a:t>
            </a:r>
            <a:endParaRPr lang="vi-V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1538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33 - 6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85749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27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43 - </a:t>
            </a:r>
            <a:r>
              <a:rPr lang="en-US" sz="3200" b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8</a:t>
            </a:r>
            <a:r>
              <a:rPr lang="en-US" sz="3200" b="1" smtClean="0">
                <a:solidFill>
                  <a:srgbClr val="0000FF"/>
                </a:solidFill>
              </a:rPr>
              <a:t>   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285749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35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2201283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53 + 5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3834" y="284422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= 58</a:t>
            </a:r>
            <a:endParaRPr lang="vi-VN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64aa57f15a4654e7fb3ac5a3ecbc7d2aa3cf97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30&quot;&gt;&lt;property id=&quot;20148&quot; value=&quot;5&quot;/&gt;&lt;property id=&quot;20300&quot; value=&quot;Slide 1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432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So sánh hai phép tính: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Thien Loi</dc:creator>
  <cp:lastModifiedBy>A</cp:lastModifiedBy>
  <cp:revision>165</cp:revision>
  <dcterms:created xsi:type="dcterms:W3CDTF">2016-04-09T06:32:38Z</dcterms:created>
  <dcterms:modified xsi:type="dcterms:W3CDTF">2016-11-23T04:20:47Z</dcterms:modified>
</cp:coreProperties>
</file>